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338" r:id="rId4"/>
    <p:sldId id="366" r:id="rId5"/>
    <p:sldId id="376" r:id="rId6"/>
    <p:sldId id="357" r:id="rId7"/>
    <p:sldId id="377" r:id="rId8"/>
    <p:sldId id="378" r:id="rId9"/>
    <p:sldId id="379" r:id="rId10"/>
    <p:sldId id="381" r:id="rId11"/>
    <p:sldId id="380" r:id="rId12"/>
    <p:sldId id="382" r:id="rId13"/>
    <p:sldId id="383" r:id="rId14"/>
    <p:sldId id="38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52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0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477D31-C381-E34C-9F82-00254A873832}"/>
              </a:ext>
            </a:extLst>
          </p:cNvPr>
          <p:cNvSpPr txBox="1"/>
          <p:nvPr/>
        </p:nvSpPr>
        <p:spPr>
          <a:xfrm>
            <a:off x="567559" y="536027"/>
            <a:ext cx="976411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11.1 Control System Overview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11.2 Error Dynamics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11.3 Motion Control with Velocity Inputs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11.4 Motion Control with Torque or Force Inputs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about tracking general trajectories, not just setpoint control?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57C0A0-A68E-6548-81FF-727FF5AEDA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686" y="2464304"/>
            <a:ext cx="7180780" cy="342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93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Computed torque control (feedback linearization)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17ABFD-B225-D349-BA56-05D3582793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302" y="1886044"/>
            <a:ext cx="7340867" cy="8717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2DB7D5-0448-9640-9B97-8A49735E36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774" y="2960682"/>
            <a:ext cx="9620451" cy="3157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C39D6D-39CB-2142-98F5-74848ADAF99A}"/>
              </a:ext>
            </a:extLst>
          </p:cNvPr>
          <p:cNvSpPr txBox="1"/>
          <p:nvPr/>
        </p:nvSpPr>
        <p:spPr>
          <a:xfrm>
            <a:off x="277058" y="5221430"/>
            <a:ext cx="19800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 single joint</a:t>
            </a:r>
          </a:p>
          <a:p>
            <a:pPr algn="ctr"/>
            <a:r>
              <a:rPr lang="en-US" sz="20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multi-joint</a:t>
            </a:r>
          </a:p>
          <a:p>
            <a:pPr algn="ctr"/>
            <a:r>
              <a:rPr lang="en-US" sz="20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robots</a:t>
            </a:r>
          </a:p>
        </p:txBody>
      </p:sp>
    </p:spTree>
    <p:extLst>
      <p:ext uri="{BB962C8B-B14F-4D97-AF65-F5344CB8AC3E}">
        <p14:creationId xmlns:p14="http://schemas.microsoft.com/office/powerpoint/2010/main" val="205313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98A64F-A570-144C-9D7D-27B0CD8EE0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532" y="1851910"/>
            <a:ext cx="10946936" cy="287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09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Task-space computed torque control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AA42A5-9307-A947-AD21-0662D855FE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908" y="2150600"/>
            <a:ext cx="7517331" cy="379150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69A8D69-626F-FD47-840D-0C68D2359047}"/>
              </a:ext>
            </a:extLst>
          </p:cNvPr>
          <p:cNvGrpSpPr/>
          <p:nvPr/>
        </p:nvGrpSpPr>
        <p:grpSpPr>
          <a:xfrm>
            <a:off x="8153400" y="1479238"/>
            <a:ext cx="3751443" cy="1342723"/>
            <a:chOff x="7602357" y="4849599"/>
            <a:chExt cx="3751443" cy="1342723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05E7BA4-6D77-C447-A46A-603BFF0FF279}"/>
                </a:ext>
              </a:extLst>
            </p:cNvPr>
            <p:cNvSpPr/>
            <p:nvPr/>
          </p:nvSpPr>
          <p:spPr>
            <a:xfrm>
              <a:off x="7602357" y="4849599"/>
              <a:ext cx="3751443" cy="1342723"/>
            </a:xfrm>
            <a:prstGeom prst="roundRect">
              <a:avLst/>
            </a:prstGeom>
            <a:solidFill>
              <a:srgbClr val="FFFF00">
                <a:alpha val="94902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72B3A9-A62F-1340-A6CF-0E79CA63DF09}"/>
                </a:ext>
              </a:extLst>
            </p:cNvPr>
            <p:cNvSpPr txBox="1"/>
            <p:nvPr/>
          </p:nvSpPr>
          <p:spPr>
            <a:xfrm>
              <a:off x="7901731" y="5105461"/>
              <a:ext cx="30588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What if your dynamic</a:t>
              </a:r>
            </a:p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model is poor?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4CEF3B1-08E6-724D-A65F-0B215262A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854" y="5967471"/>
            <a:ext cx="1724048" cy="42197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823DEE-9DEE-084E-BEE6-562B19A16D08}"/>
              </a:ext>
            </a:extLst>
          </p:cNvPr>
          <p:cNvSpPr/>
          <p:nvPr/>
        </p:nvSpPr>
        <p:spPr>
          <a:xfrm>
            <a:off x="1068404" y="4036040"/>
            <a:ext cx="7786838" cy="240326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10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7D7CA7-1071-CF47-A67D-3124B460A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FA5E8B-C4C0-9140-9936-7F05176DB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34471-F1D9-4F4F-83B7-4A96BC340A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601" y="1469508"/>
            <a:ext cx="4921584" cy="464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A28C79-0269-4E46-9AC3-9929CCA4F026}"/>
                  </a:ext>
                </a:extLst>
              </p:cNvPr>
              <p:cNvSpPr txBox="1"/>
              <p:nvPr/>
            </p:nvSpPr>
            <p:spPr>
              <a:xfrm>
                <a:off x="625642" y="779646"/>
                <a:ext cx="9837052" cy="2325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characteristic equation of the error dynamics are</a:t>
                </a: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Write the error dynamics in the form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𝐴𝑥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  Determine if the system</a:t>
                </a:r>
              </a:p>
              <a:p>
                <a:pPr algn="l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stable.  (Use any software you want.)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A28C79-0269-4E46-9AC3-9929CCA4F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42" y="779646"/>
                <a:ext cx="9837052" cy="2325445"/>
              </a:xfrm>
              <a:prstGeom prst="rect">
                <a:avLst/>
              </a:prstGeom>
              <a:blipFill>
                <a:blip r:embed="rId3"/>
                <a:stretch>
                  <a:fillRect l="-902" t="-1630" b="-3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373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Proportional-Integral-Derivative (PID) control</a:t>
            </a: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BD752-A8C0-3E4F-8F88-B9DB2D3D67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3273" y="1107152"/>
            <a:ext cx="3412107" cy="2321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D7F03-81CB-8E48-8150-0B0CB21320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9242" y="3549535"/>
            <a:ext cx="3745661" cy="474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A9FC0F-07BA-C843-8E62-8ECF69C4AFF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7395" y="4240984"/>
            <a:ext cx="2564858" cy="551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14DBB2-96C4-4E4E-93AE-E18CF5BF7EF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624" y="5470380"/>
            <a:ext cx="4747404" cy="92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8DDDDE-C6FC-824D-9C8D-CA05F5A56E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8078" y="1727728"/>
            <a:ext cx="9389665" cy="415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Setpoint PD control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= 0</a:t>
            </a:r>
          </a:p>
          <a:p>
            <a:endParaRPr lang="en-US" sz="2400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0FBD65-422B-7048-B712-AC8D49B32E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2685" y="854682"/>
            <a:ext cx="2743201" cy="18666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0F86F5-F122-D64E-BFFA-60733EB71A43}"/>
              </a:ext>
            </a:extLst>
          </p:cNvPr>
          <p:cNvSpPr txBox="1"/>
          <p:nvPr/>
        </p:nvSpPr>
        <p:spPr>
          <a:xfrm>
            <a:off x="10434778" y="2263267"/>
            <a:ext cx="453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71E54-CE44-E444-91C7-7C35344653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507" y="1950047"/>
            <a:ext cx="5143274" cy="29579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CBA244-FA4D-7B43-9BF6-0BB55C28ECB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2604" y="3134158"/>
            <a:ext cx="4668121" cy="198083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8FB9092-6930-EF44-86D6-AB8F259A2D01}"/>
              </a:ext>
            </a:extLst>
          </p:cNvPr>
          <p:cNvGrpSpPr/>
          <p:nvPr/>
        </p:nvGrpSpPr>
        <p:grpSpPr>
          <a:xfrm>
            <a:off x="8153400" y="5214474"/>
            <a:ext cx="2137721" cy="1055386"/>
            <a:chOff x="9822850" y="4601681"/>
            <a:chExt cx="2137721" cy="1055386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57635AB-C7F6-0346-9F25-42A5756B53F7}"/>
                </a:ext>
              </a:extLst>
            </p:cNvPr>
            <p:cNvSpPr/>
            <p:nvPr/>
          </p:nvSpPr>
          <p:spPr>
            <a:xfrm>
              <a:off x="9822850" y="4601681"/>
              <a:ext cx="2137721" cy="1055386"/>
            </a:xfrm>
            <a:prstGeom prst="roundRect">
              <a:avLst/>
            </a:prstGeom>
            <a:solidFill>
              <a:srgbClr val="FFFF00">
                <a:alpha val="94902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B8EC1E-4B0F-1245-801E-E4A43A2262EA}"/>
                </a:ext>
              </a:extLst>
            </p:cNvPr>
            <p:cNvSpPr txBox="1"/>
            <p:nvPr/>
          </p:nvSpPr>
          <p:spPr>
            <a:xfrm>
              <a:off x="9916363" y="4640203"/>
              <a:ext cx="19672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For what gains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are the error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dynamics stable?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6864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Setpoint PD control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≠ 0</a:t>
            </a:r>
          </a:p>
          <a:p>
            <a:endParaRPr lang="en-US" sz="2400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0FBD65-422B-7048-B712-AC8D49B32E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2685" y="854682"/>
            <a:ext cx="2743201" cy="18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8D9FB1-DEDF-4F4A-8A16-50DEE3C995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556" y="1966988"/>
            <a:ext cx="6179753" cy="285165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E6AA543-5C7C-8648-B24C-E3B351388A60}"/>
              </a:ext>
            </a:extLst>
          </p:cNvPr>
          <p:cNvGrpSpPr/>
          <p:nvPr/>
        </p:nvGrpSpPr>
        <p:grpSpPr>
          <a:xfrm>
            <a:off x="7660649" y="4685294"/>
            <a:ext cx="2321551" cy="1055386"/>
            <a:chOff x="9820184" y="4601681"/>
            <a:chExt cx="2321551" cy="1055386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09096E1-B1CC-D94E-B139-9B6FBEA9A25A}"/>
                </a:ext>
              </a:extLst>
            </p:cNvPr>
            <p:cNvSpPr/>
            <p:nvPr/>
          </p:nvSpPr>
          <p:spPr>
            <a:xfrm>
              <a:off x="9822850" y="4601681"/>
              <a:ext cx="2318885" cy="1055386"/>
            </a:xfrm>
            <a:prstGeom prst="roundRect">
              <a:avLst/>
            </a:prstGeom>
            <a:solidFill>
              <a:srgbClr val="FFFF00">
                <a:alpha val="94902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14F7A4-F483-9B41-A761-5CDDC5887092}"/>
                </a:ext>
              </a:extLst>
            </p:cNvPr>
            <p:cNvSpPr txBox="1"/>
            <p:nvPr/>
          </p:nvSpPr>
          <p:spPr>
            <a:xfrm>
              <a:off x="9820184" y="4640203"/>
              <a:ext cx="23215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Nonhomogeneous.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What is the steady-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state error?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500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71AC01-9251-1C42-9EFD-4B4A5015F7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22" y="1579842"/>
            <a:ext cx="8903368" cy="4399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82BE69-921C-0846-9DB8-E4C7FF3315AA}"/>
              </a:ext>
            </a:extLst>
          </p:cNvPr>
          <p:cNvSpPr txBox="1"/>
          <p:nvPr/>
        </p:nvSpPr>
        <p:spPr>
          <a:xfrm>
            <a:off x="9711890" y="4186990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B32F9B-95C4-5E4D-951A-7BF561749782}"/>
              </a:ext>
            </a:extLst>
          </p:cNvPr>
          <p:cNvSpPr txBox="1"/>
          <p:nvPr/>
        </p:nvSpPr>
        <p:spPr>
          <a:xfrm>
            <a:off x="8462457" y="5706045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𝜃(0) = −𝜋/2</a:t>
            </a:r>
          </a:p>
        </p:txBody>
      </p:sp>
    </p:spTree>
    <p:extLst>
      <p:ext uri="{BB962C8B-B14F-4D97-AF65-F5344CB8AC3E}">
        <p14:creationId xmlns:p14="http://schemas.microsoft.com/office/powerpoint/2010/main" val="301306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Setpoint PID control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≠ 0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86AAE8-C711-C64C-B2A8-CDD24FE820D8}"/>
              </a:ext>
            </a:extLst>
          </p:cNvPr>
          <p:cNvGrpSpPr/>
          <p:nvPr/>
        </p:nvGrpSpPr>
        <p:grpSpPr>
          <a:xfrm>
            <a:off x="644557" y="1921067"/>
            <a:ext cx="4623989" cy="1849595"/>
            <a:chOff x="567557" y="2060722"/>
            <a:chExt cx="5313479" cy="212539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34AF15D-7EAA-B042-BC6C-6FB2E3752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557" y="2060722"/>
              <a:ext cx="5313479" cy="2125391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9E64DB4-49EA-044B-B9A7-3E5D5EC58842}"/>
                </a:ext>
              </a:extLst>
            </p:cNvPr>
            <p:cNvGrpSpPr/>
            <p:nvPr/>
          </p:nvGrpSpPr>
          <p:grpSpPr>
            <a:xfrm>
              <a:off x="3561319" y="3615358"/>
              <a:ext cx="627303" cy="386045"/>
              <a:chOff x="5886450" y="3232150"/>
              <a:chExt cx="627303" cy="38604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D7F0F691-05A8-7C4A-B075-EB017A047F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86450" y="3232150"/>
                <a:ext cx="288959" cy="271446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AE2679-4D0B-9440-B7C4-5A50D015FA4F}"/>
                  </a:ext>
                </a:extLst>
              </p:cNvPr>
              <p:cNvSpPr txBox="1"/>
              <p:nvPr/>
            </p:nvSpPr>
            <p:spPr>
              <a:xfrm>
                <a:off x="6030929" y="3279641"/>
                <a:ext cx="4828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C732010-BE80-0746-B8F7-8186DB9516D8}"/>
                </a:ext>
              </a:extLst>
            </p:cNvPr>
            <p:cNvSpPr/>
            <p:nvPr/>
          </p:nvSpPr>
          <p:spPr>
            <a:xfrm>
              <a:off x="2329314" y="2945332"/>
              <a:ext cx="1709286" cy="616016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C65ADC8-AF92-B34F-A5EF-7439BB9AC6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542" y="4019270"/>
            <a:ext cx="6402404" cy="207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02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D45889-CE6E-7E40-8BCC-D9C6209BB86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82" y="1116529"/>
            <a:ext cx="5201961" cy="5019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BAE1CD-6E9D-534A-BD5A-8C24E7CB13DB}"/>
              </a:ext>
            </a:extLst>
          </p:cNvPr>
          <p:cNvSpPr txBox="1"/>
          <p:nvPr/>
        </p:nvSpPr>
        <p:spPr>
          <a:xfrm>
            <a:off x="1270535" y="1626670"/>
            <a:ext cx="25426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root locus for</a:t>
            </a:r>
          </a:p>
          <a:p>
            <a:pPr algn="ctr"/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constant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increasing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from zero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B55CBD-976C-C340-96C0-F08F0BC491C6}"/>
              </a:ext>
            </a:extLst>
          </p:cNvPr>
          <p:cNvGrpSpPr/>
          <p:nvPr/>
        </p:nvGrpSpPr>
        <p:grpSpPr>
          <a:xfrm>
            <a:off x="6784874" y="1171611"/>
            <a:ext cx="4457433" cy="2690075"/>
            <a:chOff x="6784874" y="1587270"/>
            <a:chExt cx="4457433" cy="26900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3D346FC-F614-4A43-B9C2-C050CF088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84874" y="1587270"/>
              <a:ext cx="4361181" cy="269007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7EC983-CE22-1149-96F2-71A5B73203C5}"/>
                </a:ext>
              </a:extLst>
            </p:cNvPr>
            <p:cNvSpPr/>
            <p:nvPr/>
          </p:nvSpPr>
          <p:spPr>
            <a:xfrm>
              <a:off x="6784874" y="1626670"/>
              <a:ext cx="4457433" cy="99140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E6DE620-9616-544E-B184-BDA3CB4430E5}"/>
              </a:ext>
            </a:extLst>
          </p:cNvPr>
          <p:cNvGrpSpPr/>
          <p:nvPr/>
        </p:nvGrpSpPr>
        <p:grpSpPr>
          <a:xfrm>
            <a:off x="7303974" y="4524214"/>
            <a:ext cx="3772294" cy="1342723"/>
            <a:chOff x="7602357" y="4849599"/>
            <a:chExt cx="3772294" cy="1342723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3C22EDA-47D2-F844-8C39-D87921991C8B}"/>
                </a:ext>
              </a:extLst>
            </p:cNvPr>
            <p:cNvSpPr/>
            <p:nvPr/>
          </p:nvSpPr>
          <p:spPr>
            <a:xfrm>
              <a:off x="7602357" y="4849599"/>
              <a:ext cx="3751443" cy="1342723"/>
            </a:xfrm>
            <a:prstGeom prst="roundRect">
              <a:avLst/>
            </a:prstGeom>
            <a:solidFill>
              <a:srgbClr val="FFFF00">
                <a:alpha val="94902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6797AB-BA41-C248-9A2C-0FC1DCDB4041}"/>
                </a:ext>
              </a:extLst>
            </p:cNvPr>
            <p:cNvSpPr txBox="1"/>
            <p:nvPr/>
          </p:nvSpPr>
          <p:spPr>
            <a:xfrm>
              <a:off x="7748337" y="4901190"/>
              <a:ext cx="362631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en-US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improves steady-state</a:t>
              </a:r>
            </a:p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response but can worsen</a:t>
              </a:r>
            </a:p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the transient response.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8791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D95C45-C6EC-2F44-AA40-A45B3EFC09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032" y="1482290"/>
            <a:ext cx="8452426" cy="418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05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14306</TotalTime>
  <Words>426</Words>
  <Application>Microsoft Macintosh PowerPoint</Application>
  <PresentationFormat>Widescreen</PresentationFormat>
  <Paragraphs>114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655</cp:revision>
  <cp:lastPrinted>2020-11-13T20:21:54Z</cp:lastPrinted>
  <dcterms:created xsi:type="dcterms:W3CDTF">2020-09-16T15:38:21Z</dcterms:created>
  <dcterms:modified xsi:type="dcterms:W3CDTF">2020-11-24T04:54:57Z</dcterms:modified>
</cp:coreProperties>
</file>